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6" r:id="rId6"/>
    <p:sldId id="262" r:id="rId7"/>
    <p:sldId id="265" r:id="rId8"/>
    <p:sldId id="263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47"/>
    <p:restoredTop sz="94597"/>
  </p:normalViewPr>
  <p:slideViewPr>
    <p:cSldViewPr snapToGrid="0" snapToObjects="1">
      <p:cViewPr varScale="1">
        <p:scale>
          <a:sx n="116" d="100"/>
          <a:sy n="116" d="100"/>
        </p:scale>
        <p:origin x="-528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32454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1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7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Shape 9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2018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Shape 1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Shape 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" name="Shape 13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37" name="Shape 13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Shape 14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9" name="Shape 14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8" name="Shape 158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9" name="Shape 159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Shape 160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Shape 161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Shape 162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9" name="Shape 3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0" name="Shape 4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" name="Shape 48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4" name="Shape 5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5" name="Shape 5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6" name="Shape 6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67" name="Shape 6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hape 75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Shape 76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Shape 7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Shape 78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Shape 79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Shape 8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4" name="Shape 8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4" name="Shape 9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5" name="Shape 9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Shape 104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" name="Shape 10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07" name="Shape 10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" name="Shape 115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hape 119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" name="Shape 12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1" name="Shape 12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hyperlink" Target="http://goo.gl/XfMp8h" TargetMode="External"/><Relationship Id="rId12" Type="http://schemas.openxmlformats.org/officeDocument/2006/relationships/hyperlink" Target="http://goo.gl/BOkxxj" TargetMode="External"/><Relationship Id="rId13" Type="http://schemas.openxmlformats.org/officeDocument/2006/relationships/hyperlink" Target="https://www.youtube.com/watch?v=5q-ntJOKYA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pivotal.io" TargetMode="External"/><Relationship Id="rId4" Type="http://schemas.openxmlformats.org/officeDocument/2006/relationships/hyperlink" Target="http://pivotal.io/platform" TargetMode="External"/><Relationship Id="rId5" Type="http://schemas.openxmlformats.org/officeDocument/2006/relationships/hyperlink" Target="https://www.perficient.com/" TargetMode="External"/><Relationship Id="rId6" Type="http://schemas.openxmlformats.org/officeDocument/2006/relationships/hyperlink" Target="https://www.perficient.com/services" TargetMode="External"/><Relationship Id="rId7" Type="http://schemas.openxmlformats.org/officeDocument/2006/relationships/hyperlink" Target="https://www.perficient.com/partners/pivotal" TargetMode="External"/><Relationship Id="rId8" Type="http://schemas.openxmlformats.org/officeDocument/2006/relationships/hyperlink" Target="http://pivotal.io/ebooks" TargetMode="External"/><Relationship Id="rId9" Type="http://schemas.openxmlformats.org/officeDocument/2006/relationships/hyperlink" Target="http://goo.gl/i0wwV8" TargetMode="External"/><Relationship Id="rId10" Type="http://schemas.openxmlformats.org/officeDocument/2006/relationships/hyperlink" Target="http://goo.gl/Z3XLm7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Pivotal and Perficient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2018</a:t>
            </a:r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Pivotal Cloud Foundry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Workshop Wrap-up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Pivotal eBooks</a:t>
            </a:r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None/>
            </a:pPr>
            <a:r>
              <a:rPr lang="en"/>
              <a:t>Suggestion:</a:t>
            </a:r>
            <a:br>
              <a:rPr lang="en"/>
            </a:br>
            <a:r>
              <a:rPr lang="en"/>
              <a:t>- Cloud Native Foundations</a:t>
            </a:r>
            <a:br>
              <a:rPr lang="en"/>
            </a:br>
            <a:r>
              <a:rPr lang="en"/>
              <a:t>- Migrating to CNA Architectures</a:t>
            </a:r>
            <a:br>
              <a:rPr lang="en"/>
            </a:br>
            <a:r>
              <a:rPr lang="en"/>
              <a:t>- Beyond the 12-Factor App</a:t>
            </a:r>
            <a:br>
              <a:rPr lang="en"/>
            </a:br>
            <a:r>
              <a:rPr lang="en"/>
              <a:t>- Cloud Foundry - the CN Platform</a:t>
            </a:r>
            <a:br>
              <a:rPr lang="en"/>
            </a:br>
            <a:r>
              <a:rPr lang="en"/>
              <a:t>- ...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>Download free eBooks at:</a:t>
            </a:r>
            <a:br>
              <a:rPr lang="en"/>
            </a:br>
            <a:r>
              <a:rPr lang="en"/>
              <a:t>https://content.pivotal.io/ebooks</a:t>
            </a:r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2000"/>
              </a:spcAft>
              <a:buNone/>
            </a:pP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825" y="141500"/>
            <a:ext cx="2381250" cy="3012688"/>
          </a:xfrm>
          <a:prstGeom prst="rect">
            <a:avLst/>
          </a:prstGeom>
          <a:noFill/>
          <a:ln>
            <a:noFill/>
          </a:ln>
          <a:effectLst>
            <a:outerShdw blurRad="100013" dist="57150" dir="15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5950" y="162075"/>
            <a:ext cx="2381250" cy="3143250"/>
          </a:xfrm>
          <a:prstGeom prst="rect">
            <a:avLst/>
          </a:prstGeom>
          <a:noFill/>
          <a:ln>
            <a:noFill/>
          </a:ln>
          <a:effectLst>
            <a:outerShdw blurRad="100013" dist="57150" dir="15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1" name="Shape 1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2275" y="1845013"/>
            <a:ext cx="2381250" cy="3133725"/>
          </a:xfrm>
          <a:prstGeom prst="rect">
            <a:avLst/>
          </a:prstGeom>
          <a:noFill/>
          <a:ln>
            <a:noFill/>
          </a:ln>
          <a:effectLst>
            <a:outerShdw blurRad="100013" dist="57150" dir="15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Initializr</a:t>
            </a: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apps quickly with </a:t>
            </a:r>
            <a:br>
              <a:rPr lang="en"/>
            </a:br>
            <a:r>
              <a:rPr lang="en"/>
              <a:t>Spring Starter</a:t>
            </a:r>
            <a:br>
              <a:rPr lang="en"/>
            </a:br>
            <a:endParaRPr/>
          </a:p>
          <a:p>
            <a:pPr marL="0" lvl="0" indent="0">
              <a:spcBef>
                <a:spcPts val="1500"/>
              </a:spcBef>
              <a:spcAft>
                <a:spcPts val="1500"/>
              </a:spcAft>
              <a:buNone/>
            </a:pPr>
            <a:r>
              <a:rPr lang="en"/>
              <a:t>http://start.spring.io</a:t>
            </a: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2000"/>
              </a:spcAft>
              <a:buNone/>
            </a:pPr>
            <a:endParaRPr/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3">
            <a:alphaModFix/>
          </a:blip>
          <a:srcRect l="5027" r="5350"/>
          <a:stretch/>
        </p:blipFill>
        <p:spPr>
          <a:xfrm>
            <a:off x="3499717" y="0"/>
            <a:ext cx="5257300" cy="5061426"/>
          </a:xfrm>
          <a:prstGeom prst="rect">
            <a:avLst/>
          </a:prstGeom>
          <a:noFill/>
          <a:ln>
            <a:noFill/>
          </a:ln>
          <a:effectLst>
            <a:outerShdw blurRad="100013" dist="57150" dir="15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500"/>
              </a:spcAft>
              <a:buNone/>
            </a:pPr>
            <a:r>
              <a:rPr lang="en"/>
              <a:t>Pivotal and Perficient</a:t>
            </a:r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body" idx="2"/>
          </p:nvPr>
        </p:nvSpPr>
        <p:spPr>
          <a:xfrm>
            <a:off x="3338850" y="130650"/>
            <a:ext cx="5805300" cy="49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Pivotal home –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pivotal.io</a:t>
            </a:r>
            <a:r>
              <a:rPr lang="en" dirty="0"/>
              <a:t> </a:t>
            </a:r>
            <a:endParaRPr dirty="0"/>
          </a:p>
          <a:p>
            <a:pPr marL="457200" lvl="0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Pivotal Cloud Foundry Platform –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pivotal.io/platform</a:t>
            </a:r>
            <a:r>
              <a:rPr lang="en" dirty="0"/>
              <a:t> </a:t>
            </a:r>
            <a:endParaRPr dirty="0"/>
          </a:p>
          <a:p>
            <a:pPr marL="457200" lvl="0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Perficient home -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www.perficient.com</a:t>
            </a:r>
            <a:r>
              <a:rPr lang="en" dirty="0"/>
              <a:t> </a:t>
            </a:r>
            <a:endParaRPr dirty="0"/>
          </a:p>
          <a:p>
            <a:pPr marL="457200" lvl="0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Perficient services - </a:t>
            </a:r>
            <a:r>
              <a:rPr lang="en" u="sng" dirty="0">
                <a:solidFill>
                  <a:schemeClr val="hlink"/>
                </a:solidFill>
                <a:hlinkClick r:id="rId6"/>
              </a:rPr>
              <a:t>www.perficient.com/services</a:t>
            </a:r>
            <a:r>
              <a:rPr lang="en" dirty="0"/>
              <a:t> </a:t>
            </a:r>
            <a:endParaRPr lang="en" dirty="0" smtClean="0"/>
          </a:p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" dirty="0" smtClean="0"/>
              <a:t>Perficient Pivotal Partnership - </a:t>
            </a:r>
            <a:r>
              <a:rPr lang="en-US" u="sng">
                <a:hlinkClick r:id="rId7"/>
              </a:rPr>
              <a:t>https://www.perficient.com/partners/pivotal</a:t>
            </a:r>
            <a:endParaRPr dirty="0"/>
          </a:p>
          <a:p>
            <a:pPr marL="457200" lvl="0" indent="-330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Pivotal eBooks – </a:t>
            </a:r>
            <a:r>
              <a:rPr lang="en" u="sng" dirty="0">
                <a:solidFill>
                  <a:schemeClr val="hlink"/>
                </a:solidFill>
                <a:hlinkClick r:id="rId8"/>
              </a:rPr>
              <a:t>pivotal.io/ebooks</a:t>
            </a:r>
            <a:r>
              <a:rPr lang="en" dirty="0"/>
              <a:t> </a:t>
            </a:r>
            <a:endParaRPr dirty="0"/>
          </a:p>
          <a:p>
            <a:pPr marL="914400" lvl="1" indent="-3175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Migrating to Cloud-Native Application Architectures - </a:t>
            </a:r>
            <a:r>
              <a:rPr lang="en" sz="1400" u="sng" dirty="0">
                <a:solidFill>
                  <a:schemeClr val="hlink"/>
                </a:solidFill>
                <a:hlinkClick r:id="rId9"/>
              </a:rPr>
              <a:t>http://goo.gl/i0wwV8</a:t>
            </a:r>
            <a:r>
              <a:rPr lang="en" sz="1400" dirty="0"/>
              <a:t> </a:t>
            </a:r>
            <a:endParaRPr sz="1400" dirty="0"/>
          </a:p>
          <a:p>
            <a:pPr marL="914400" lvl="1" indent="-3175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The Cloud Native Journey, by Duncan Winn - </a:t>
            </a:r>
            <a:r>
              <a:rPr lang="en" sz="1400" u="sng" dirty="0">
                <a:solidFill>
                  <a:schemeClr val="hlink"/>
                </a:solidFill>
                <a:hlinkClick r:id="rId10"/>
              </a:rPr>
              <a:t>http://goo.gl/Z3XLm7</a:t>
            </a:r>
            <a:r>
              <a:rPr lang="en" sz="1400" dirty="0"/>
              <a:t> </a:t>
            </a:r>
            <a:endParaRPr sz="1400" dirty="0"/>
          </a:p>
          <a:p>
            <a:pPr marL="914400" lvl="1" indent="-3175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Leading Enterprise Platform powered by Cloud Foundry - </a:t>
            </a:r>
            <a:r>
              <a:rPr lang="en" sz="1400" u="sng" dirty="0">
                <a:solidFill>
                  <a:schemeClr val="hlink"/>
                </a:solidFill>
                <a:hlinkClick r:id="rId11"/>
              </a:rPr>
              <a:t>http://goo.gl/XfMp8h</a:t>
            </a:r>
            <a:r>
              <a:rPr lang="en" sz="1400" dirty="0"/>
              <a:t> </a:t>
            </a:r>
            <a:endParaRPr sz="1400" dirty="0"/>
          </a:p>
          <a:p>
            <a:pPr marL="914400" lvl="1" indent="-3175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The Cloud Native Journey Webinar Series - </a:t>
            </a:r>
            <a:r>
              <a:rPr lang="en" sz="1400" u="sng" dirty="0">
                <a:solidFill>
                  <a:schemeClr val="hlink"/>
                </a:solidFill>
                <a:hlinkClick r:id="rId12"/>
              </a:rPr>
              <a:t>http://goo.gl/BOkxxj</a:t>
            </a:r>
            <a:r>
              <a:rPr lang="en" sz="1400" dirty="0"/>
              <a:t> </a:t>
            </a:r>
            <a:endParaRPr sz="1400" dirty="0"/>
          </a:p>
          <a:p>
            <a:pPr marL="457200" lvl="0" indent="-3302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dirty="0"/>
              <a:t>Customer stories - </a:t>
            </a:r>
            <a:r>
              <a:rPr lang="en" sz="1200" u="sng" dirty="0">
                <a:solidFill>
                  <a:schemeClr val="hlink"/>
                </a:solidFill>
                <a:hlinkClick r:id="rId13"/>
              </a:rPr>
              <a:t>https://www.youtube.com/watch?v=5q-ntJOKYA4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Please fill out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goo.gl</a:t>
            </a:r>
            <a:r>
              <a:rPr lang="en-US" dirty="0"/>
              <a:t>/forms/dFdQIXxYTpsZghKe2</a:t>
            </a:r>
          </a:p>
        </p:txBody>
      </p:sp>
    </p:spTree>
    <p:extLst>
      <p:ext uri="{BB962C8B-B14F-4D97-AF65-F5344CB8AC3E}">
        <p14:creationId xmlns:p14="http://schemas.microsoft.com/office/powerpoint/2010/main" val="309497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349"/>
            <a:ext cx="9143999" cy="496163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0" y="4374575"/>
            <a:ext cx="3197400" cy="6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FF"/>
                </a:solidFill>
              </a:rPr>
              <a:t>https://springoneplatform.io/</a:t>
            </a:r>
            <a:endParaRPr sz="17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 descr="view@2x.jpg"/>
          <p:cNvPicPr preferRelativeResize="0"/>
          <p:nvPr/>
        </p:nvPicPr>
        <p:blipFill rotWithShape="1">
          <a:blip r:embed="rId3">
            <a:alphaModFix amt="80000"/>
          </a:blip>
          <a:srcRect t="7847" b="785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/>
          <p:nvPr/>
        </p:nvSpPr>
        <p:spPr>
          <a:xfrm>
            <a:off x="0" y="0"/>
            <a:ext cx="9176400" cy="5143500"/>
          </a:xfrm>
          <a:prstGeom prst="rect">
            <a:avLst/>
          </a:prstGeom>
          <a:solidFill>
            <a:srgbClr val="00253E">
              <a:alpha val="69800"/>
            </a:srgbClr>
          </a:solidFill>
          <a:ln>
            <a:noFill/>
          </a:ln>
          <a:effectLst>
            <a:outerShdw blurRad="39999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rgbClr val="00253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-1632908" y="-1179221"/>
            <a:ext cx="18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 txBox="1"/>
          <p:nvPr/>
        </p:nvSpPr>
        <p:spPr>
          <a:xfrm>
            <a:off x="760950" y="1376850"/>
            <a:ext cx="7622100" cy="23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000" b="1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Evaluations - PLEASE fill </a:t>
            </a:r>
            <a:r>
              <a:rPr lang="en" sz="40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out</a:t>
            </a:r>
            <a:r>
              <a:rPr lang="en-US" sz="40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40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Note link in </a:t>
            </a:r>
            <a:r>
              <a:rPr lang="en-US" sz="4000" b="1" dirty="0" err="1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Readme.md</a:t>
            </a:r>
            <a:endParaRPr lang="en" sz="40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26" name="Shape 226"/>
          <p:cNvGrpSpPr/>
          <p:nvPr/>
        </p:nvGrpSpPr>
        <p:grpSpPr>
          <a:xfrm>
            <a:off x="3669300" y="1711460"/>
            <a:ext cx="1805400" cy="536386"/>
            <a:chOff x="3233750" y="1711500"/>
            <a:chExt cx="1805400" cy="589500"/>
          </a:xfrm>
        </p:grpSpPr>
        <p:cxnSp>
          <p:nvCxnSpPr>
            <p:cNvPr id="227" name="Shape 227"/>
            <p:cNvCxnSpPr/>
            <p:nvPr/>
          </p:nvCxnSpPr>
          <p:spPr>
            <a:xfrm>
              <a:off x="3252044" y="1711500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8" name="Shape 228"/>
            <p:cNvCxnSpPr/>
            <p:nvPr/>
          </p:nvCxnSpPr>
          <p:spPr>
            <a:xfrm>
              <a:off x="3233750" y="1711500"/>
              <a:ext cx="1805400" cy="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Shape 229"/>
            <p:cNvCxnSpPr/>
            <p:nvPr/>
          </p:nvCxnSpPr>
          <p:spPr>
            <a:xfrm>
              <a:off x="5020696" y="1711500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Shape 230"/>
          <p:cNvGrpSpPr/>
          <p:nvPr/>
        </p:nvGrpSpPr>
        <p:grpSpPr>
          <a:xfrm>
            <a:off x="3669300" y="3019105"/>
            <a:ext cx="1805400" cy="536386"/>
            <a:chOff x="3233750" y="2966075"/>
            <a:chExt cx="1805400" cy="589500"/>
          </a:xfrm>
        </p:grpSpPr>
        <p:cxnSp>
          <p:nvCxnSpPr>
            <p:cNvPr id="231" name="Shape 231"/>
            <p:cNvCxnSpPr/>
            <p:nvPr/>
          </p:nvCxnSpPr>
          <p:spPr>
            <a:xfrm>
              <a:off x="3252044" y="2966075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Shape 232"/>
            <p:cNvCxnSpPr/>
            <p:nvPr/>
          </p:nvCxnSpPr>
          <p:spPr>
            <a:xfrm>
              <a:off x="3233750" y="3555575"/>
              <a:ext cx="1805400" cy="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Shape 233"/>
            <p:cNvCxnSpPr/>
            <p:nvPr/>
          </p:nvCxnSpPr>
          <p:spPr>
            <a:xfrm>
              <a:off x="5020696" y="2966075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4" name="Shape 23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35" name="Shape 23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29317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 descr="view@2x.jpg"/>
          <p:cNvPicPr preferRelativeResize="0"/>
          <p:nvPr/>
        </p:nvPicPr>
        <p:blipFill rotWithShape="1">
          <a:blip r:embed="rId3">
            <a:alphaModFix amt="80000"/>
          </a:blip>
          <a:srcRect t="7847" b="785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/>
          <p:nvPr/>
        </p:nvSpPr>
        <p:spPr>
          <a:xfrm>
            <a:off x="0" y="0"/>
            <a:ext cx="9176400" cy="5143500"/>
          </a:xfrm>
          <a:prstGeom prst="rect">
            <a:avLst/>
          </a:prstGeom>
          <a:solidFill>
            <a:srgbClr val="00253E">
              <a:alpha val="69800"/>
            </a:srgbClr>
          </a:solidFill>
          <a:ln>
            <a:noFill/>
          </a:ln>
          <a:effectLst>
            <a:outerShdw blurRad="39999" dist="23000" dir="5400000" rotWithShape="0">
              <a:srgbClr val="000000">
                <a:alpha val="3451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00253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-1632908" y="-1179221"/>
            <a:ext cx="18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 txBox="1"/>
          <p:nvPr/>
        </p:nvSpPr>
        <p:spPr>
          <a:xfrm>
            <a:off x="760950" y="1376850"/>
            <a:ext cx="7622100" cy="23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Q&amp;A, Comments, Suggestions</a:t>
            </a:r>
            <a:endParaRPr sz="40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26" name="Shape 226"/>
          <p:cNvGrpSpPr/>
          <p:nvPr/>
        </p:nvGrpSpPr>
        <p:grpSpPr>
          <a:xfrm>
            <a:off x="3669300" y="1711460"/>
            <a:ext cx="1805400" cy="536386"/>
            <a:chOff x="3233750" y="1711500"/>
            <a:chExt cx="1805400" cy="589500"/>
          </a:xfrm>
        </p:grpSpPr>
        <p:cxnSp>
          <p:nvCxnSpPr>
            <p:cNvPr id="227" name="Shape 227"/>
            <p:cNvCxnSpPr/>
            <p:nvPr/>
          </p:nvCxnSpPr>
          <p:spPr>
            <a:xfrm>
              <a:off x="3252044" y="1711500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8" name="Shape 228"/>
            <p:cNvCxnSpPr/>
            <p:nvPr/>
          </p:nvCxnSpPr>
          <p:spPr>
            <a:xfrm>
              <a:off x="3233750" y="1711500"/>
              <a:ext cx="1805400" cy="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Shape 229"/>
            <p:cNvCxnSpPr/>
            <p:nvPr/>
          </p:nvCxnSpPr>
          <p:spPr>
            <a:xfrm>
              <a:off x="5020696" y="1711500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0" name="Shape 230"/>
          <p:cNvGrpSpPr/>
          <p:nvPr/>
        </p:nvGrpSpPr>
        <p:grpSpPr>
          <a:xfrm>
            <a:off x="3669300" y="3019105"/>
            <a:ext cx="1805400" cy="536386"/>
            <a:chOff x="3233750" y="2966075"/>
            <a:chExt cx="1805400" cy="589500"/>
          </a:xfrm>
        </p:grpSpPr>
        <p:cxnSp>
          <p:nvCxnSpPr>
            <p:cNvPr id="231" name="Shape 231"/>
            <p:cNvCxnSpPr/>
            <p:nvPr/>
          </p:nvCxnSpPr>
          <p:spPr>
            <a:xfrm>
              <a:off x="3252044" y="2966075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Shape 232"/>
            <p:cNvCxnSpPr/>
            <p:nvPr/>
          </p:nvCxnSpPr>
          <p:spPr>
            <a:xfrm>
              <a:off x="3233750" y="3555575"/>
              <a:ext cx="1805400" cy="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Shape 233"/>
            <p:cNvCxnSpPr/>
            <p:nvPr/>
          </p:nvCxnSpPr>
          <p:spPr>
            <a:xfrm>
              <a:off x="5020696" y="2966075"/>
              <a:ext cx="0" cy="589500"/>
            </a:xfrm>
            <a:prstGeom prst="straightConnector1">
              <a:avLst/>
            </a:prstGeom>
            <a:noFill/>
            <a:ln w="38100" cap="flat" cmpd="sng">
              <a:solidFill>
                <a:srgbClr val="1AB9A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4" name="Shape 23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35" name="Shape 235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Shape 247"/>
          <p:cNvPicPr preferRelativeResize="0"/>
          <p:nvPr/>
        </p:nvPicPr>
        <p:blipFill rotWithShape="1">
          <a:blip r:embed="rId3">
            <a:alphaModFix amt="10000"/>
          </a:blip>
          <a:srcRect t="7862" b="78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49" name="Shape 249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rgbClr val="F7DC5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50" name="Shape 250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51" name="Shape 251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" name="Shape 259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2018 Pivotal Software, Inc. All rights Reserved.</a:t>
            </a:r>
            <a:endParaRPr sz="6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157</Words>
  <Application>Microsoft Macintosh PowerPoint</Application>
  <PresentationFormat>On-screen Show (16:9)</PresentationFormat>
  <Paragraphs>30</Paragraphs>
  <Slides>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Pivotal Presentation Theme v1</vt:lpstr>
      <vt:lpstr>Pivotal Cloud Foundry Workshop Wrap-up</vt:lpstr>
      <vt:lpstr>Pivotal eBooks</vt:lpstr>
      <vt:lpstr>Spring Initializr</vt:lpstr>
      <vt:lpstr>Resources</vt:lpstr>
      <vt:lpstr>Evaluations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Pivotal Cloud Foundry Workshop Wrap-up</dc:title>
  <cp:lastModifiedBy>Sharath Sahadevan</cp:lastModifiedBy>
  <cp:revision>6</cp:revision>
  <dcterms:modified xsi:type="dcterms:W3CDTF">2018-06-14T22:04:27Z</dcterms:modified>
</cp:coreProperties>
</file>